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6" r:id="rId5"/>
    <p:sldId id="273" r:id="rId6"/>
    <p:sldId id="274" r:id="rId7"/>
    <p:sldId id="275" r:id="rId8"/>
    <p:sldId id="276" r:id="rId9"/>
    <p:sldId id="267" r:id="rId10"/>
    <p:sldId id="26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1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A%D0%B5%D0%BC%D0%B1%D1%80%D0%B8%D0%B4%D0%B6%D1%81%D0%BA%D0%B8%D0%B9_%D1%83%D0%BD%D0%B8%D0%B2%D0%B5%D1%80%D1%81%D0%B8%D1%82%D0%B5%D1%82" TargetMode="External"/><Relationship Id="rId2" Type="http://schemas.openxmlformats.org/officeDocument/2006/relationships/hyperlink" Target="https://ru.wikipedia.org/wiki/%D0%98%D1%82%D0%BE%D0%BD%D1%81%D0%BA%D0%B8%D0%B9_%D0%BA%D0%BE%D0%BB%D0%BB%D0%B5%D0%B4%D0%B6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u.wikipedia.org/wiki/%D0%9A%D0%B5%D0%BC%D0%B1%D1%80%D0%B8%D0%B4%D0%B6" TargetMode="External"/><Relationship Id="rId4" Type="http://schemas.openxmlformats.org/officeDocument/2006/relationships/hyperlink" Target="https://ru.wikipedia.org/wiki/%D0%91%D1%80%D0%B8%D1%81%D1%82%D0%BE%D0%BB%D1%8C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Экономическая сфера жизни общества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036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774" y="84128"/>
            <a:ext cx="9905998" cy="1478570"/>
          </a:xfrm>
        </p:spPr>
        <p:txBody>
          <a:bodyPr/>
          <a:lstStyle/>
          <a:p>
            <a:r>
              <a:rPr lang="ru-RU" dirty="0"/>
              <a:t>Экономическая </a:t>
            </a:r>
            <a:r>
              <a:rPr lang="ru-RU" dirty="0" smtClean="0"/>
              <a:t>сфера кратко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0774" y="997527"/>
            <a:ext cx="11660187" cy="5522026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Экономическая сфера — это совокупность отношений людей, возникающих при создании и перемещении материальных благ.</a:t>
            </a:r>
          </a:p>
          <a:p>
            <a:endParaRPr lang="ru-RU" dirty="0"/>
          </a:p>
          <a:p>
            <a:r>
              <a:rPr lang="ru-RU" dirty="0"/>
              <a:t>Экономическая сфера — область производства, обмена, распределения, потребления товаров и услуг. Для того чтобы произвести нечто, необходимы люди, инструменты, станки, материалы и т.д. -производительные силы. В процессе производства, а затем обмена, распределения, потребления люди вступают в разнообразные отношения друг с другом и с товаром -производственные отношения. Производственные отношения и производительные силы в совокупности составляют экономическую сферу жизни общества:</a:t>
            </a:r>
          </a:p>
          <a:p>
            <a:endParaRPr lang="ru-RU" dirty="0"/>
          </a:p>
          <a:p>
            <a:r>
              <a:rPr lang="ru-RU" dirty="0"/>
              <a:t>§ производительные силы — люди (рабочая сила), орудия труда, предметы труда;</a:t>
            </a:r>
          </a:p>
          <a:p>
            <a:endParaRPr lang="ru-RU" dirty="0"/>
          </a:p>
          <a:p>
            <a:r>
              <a:rPr lang="ru-RU" dirty="0"/>
              <a:t>§ производственные отношения - производство, распределение, потребление, обмен.</a:t>
            </a:r>
          </a:p>
        </p:txBody>
      </p:sp>
    </p:spTree>
    <p:extLst>
      <p:ext uri="{BB962C8B-B14F-4D97-AF65-F5344CB8AC3E}">
        <p14:creationId xmlns:p14="http://schemas.microsoft.com/office/powerpoint/2010/main" val="65626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Интересные факты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Согласно данным Группы геронтологических исследований, по состоянию на январь 2013 года в мире живут 16 человек, родившихся в 1800-х годах. При реинвестировании дивидендов американские акции за всё время их существования выросли в 28000 раз.</a:t>
            </a:r>
          </a:p>
        </p:txBody>
      </p:sp>
    </p:spTree>
    <p:extLst>
      <p:ext uri="{BB962C8B-B14F-4D97-AF65-F5344CB8AC3E}">
        <p14:creationId xmlns:p14="http://schemas.microsoft.com/office/powerpoint/2010/main" val="52762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9398" y="1045029"/>
            <a:ext cx="10228014" cy="4746172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ru-RU" b="1" dirty="0"/>
              <a:t>4.</a:t>
            </a:r>
            <a:r>
              <a:rPr lang="ru-RU" dirty="0"/>
              <a:t> Согласно многолетнему исследованию оборота активов, проведённому  </a:t>
            </a:r>
            <a:r>
              <a:rPr lang="ru-RU" dirty="0" err="1"/>
              <a:t>Deutsche</a:t>
            </a:r>
            <a:r>
              <a:rPr lang="ru-RU" dirty="0"/>
              <a:t> </a:t>
            </a:r>
            <a:r>
              <a:rPr lang="ru-RU" dirty="0" err="1"/>
              <a:t>Bank</a:t>
            </a:r>
            <a:r>
              <a:rPr lang="ru-RU" dirty="0"/>
              <a:t>, в последний раз процентные ставки были на уровне нынешних в 1950-х годах, и в течение следующих трёх десятилетий казначейские облигации потеряли 40% от своей стоимости с учётом инфляции.</a:t>
            </a:r>
          </a:p>
          <a:p>
            <a:pPr fontAlgn="base"/>
            <a:r>
              <a:rPr lang="ru-RU" b="1" dirty="0"/>
              <a:t>5.</a:t>
            </a:r>
            <a:r>
              <a:rPr lang="ru-RU" dirty="0"/>
              <a:t> Согласно исследованию профессора Гарвардского университета Дэвида </a:t>
            </a:r>
            <a:r>
              <a:rPr lang="ru-RU" dirty="0" err="1"/>
              <a:t>Уайза</a:t>
            </a:r>
            <a:r>
              <a:rPr lang="ru-RU" dirty="0"/>
              <a:t> с двумя коллегами, 46,1% американцев умирают, владея имуществом менее чем на 10 тысяч долларов.</a:t>
            </a:r>
          </a:p>
          <a:p>
            <a:pPr fontAlgn="base"/>
            <a:r>
              <a:rPr lang="ru-RU" b="1" dirty="0"/>
              <a:t>6.</a:t>
            </a:r>
            <a:r>
              <a:rPr lang="ru-RU" dirty="0"/>
              <a:t> Сегодня американцев в возрасте от 30 до 44 лет на 3,8 миллиона меньше, чем десять лет назад.</a:t>
            </a:r>
          </a:p>
          <a:p>
            <a:pPr fontAlgn="base"/>
            <a:r>
              <a:rPr lang="ru-RU" b="1" dirty="0"/>
              <a:t>7.</a:t>
            </a:r>
            <a:r>
              <a:rPr lang="ru-RU" dirty="0"/>
              <a:t> Но численность американцев указанного возраста начинает расти, впервые с 2000 года.</a:t>
            </a:r>
          </a:p>
        </p:txBody>
      </p:sp>
    </p:spTree>
    <p:extLst>
      <p:ext uri="{BB962C8B-B14F-4D97-AF65-F5344CB8AC3E}">
        <p14:creationId xmlns:p14="http://schemas.microsoft.com/office/powerpoint/2010/main" val="3232518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Известные люди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2" y="1638795"/>
            <a:ext cx="9905999" cy="442949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Давид </a:t>
            </a:r>
            <a:r>
              <a:rPr lang="ru-RU" dirty="0" err="1"/>
              <a:t>Рикардо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/>
              <a:t>Ирвинг Фишер </a:t>
            </a:r>
            <a:endParaRPr lang="ru-RU" dirty="0" smtClean="0"/>
          </a:p>
          <a:p>
            <a:r>
              <a:rPr lang="ru-RU" dirty="0"/>
              <a:t>Альфред Маршалл </a:t>
            </a:r>
          </a:p>
          <a:p>
            <a:r>
              <a:rPr lang="ru-RU" dirty="0"/>
              <a:t>Карл Маркс </a:t>
            </a:r>
          </a:p>
          <a:p>
            <a:r>
              <a:rPr lang="ru-RU" dirty="0"/>
              <a:t>Уильям </a:t>
            </a:r>
            <a:r>
              <a:rPr lang="ru-RU" dirty="0" err="1"/>
              <a:t>Петти</a:t>
            </a:r>
            <a:r>
              <a:rPr lang="ru-RU" dirty="0"/>
              <a:t> </a:t>
            </a:r>
          </a:p>
          <a:p>
            <a:r>
              <a:rPr lang="ru-RU" dirty="0"/>
              <a:t>Пол Энтони </a:t>
            </a:r>
            <a:r>
              <a:rPr lang="ru-RU" dirty="0" err="1"/>
              <a:t>Самуэльсон</a:t>
            </a:r>
            <a:r>
              <a:rPr lang="ru-RU" dirty="0"/>
              <a:t> </a:t>
            </a:r>
          </a:p>
          <a:p>
            <a:r>
              <a:rPr lang="ru-RU" dirty="0"/>
              <a:t>Николай Дмитриевич Кондратьев </a:t>
            </a:r>
          </a:p>
          <a:p>
            <a:r>
              <a:rPr lang="ru-RU" dirty="0"/>
              <a:t>Василий Васильевич Леонтьев</a:t>
            </a:r>
          </a:p>
        </p:txBody>
      </p:sp>
    </p:spTree>
    <p:extLst>
      <p:ext uri="{BB962C8B-B14F-4D97-AF65-F5344CB8AC3E}">
        <p14:creationId xmlns:p14="http://schemas.microsoft.com/office/powerpoint/2010/main" val="34671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2" y="0"/>
            <a:ext cx="9905998" cy="1478570"/>
          </a:xfrm>
        </p:spPr>
        <p:txBody>
          <a:bodyPr/>
          <a:lstStyle/>
          <a:p>
            <a:r>
              <a:rPr lang="ru-RU" dirty="0"/>
              <a:t>Альфред Маршалл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1412" y="1140032"/>
            <a:ext cx="10472656" cy="5717968"/>
          </a:xfrm>
        </p:spPr>
        <p:txBody>
          <a:bodyPr>
            <a:normAutofit/>
          </a:bodyPr>
          <a:lstStyle/>
          <a:p>
            <a:r>
              <a:rPr lang="ru-RU" dirty="0"/>
              <a:t>Маршалл родился 26 июля 1842 года в лондонском районе </a:t>
            </a:r>
            <a:r>
              <a:rPr lang="ru-RU" dirty="0" err="1"/>
              <a:t>Бермондси</a:t>
            </a:r>
            <a:r>
              <a:rPr lang="ru-RU" dirty="0"/>
              <a:t>. Учился в </a:t>
            </a:r>
            <a:r>
              <a:rPr lang="ru-RU" dirty="0">
                <a:hlinkClick r:id="rId2" tooltip="Итонский колледж"/>
              </a:rPr>
              <a:t>Итоне</a:t>
            </a:r>
            <a:r>
              <a:rPr lang="ru-RU" dirty="0"/>
              <a:t> и </a:t>
            </a:r>
            <a:r>
              <a:rPr lang="ru-RU" dirty="0">
                <a:hlinkClick r:id="rId3" tooltip="Кембриджский университет"/>
              </a:rPr>
              <a:t>Кембриджском университете</a:t>
            </a:r>
            <a:r>
              <a:rPr lang="ru-RU" dirty="0"/>
              <a:t>, который окончил в 1865 году; преподавал математику в Кембридже, политическую экономию в университетском колледже </a:t>
            </a:r>
            <a:r>
              <a:rPr lang="ru-RU" dirty="0">
                <a:hlinkClick r:id="rId4" tooltip="Бристоль"/>
              </a:rPr>
              <a:t>Бристоля</a:t>
            </a:r>
            <a:r>
              <a:rPr lang="ru-RU" dirty="0"/>
              <a:t>, с 1885 по 1908 годы возглавлял кафедру политэкономии в своем </a:t>
            </a:r>
            <a:r>
              <a:rPr lang="ru-RU" u="sng" dirty="0">
                <a:hlinkClick r:id="rId3"/>
              </a:rPr>
              <a:t>родном университете</a:t>
            </a:r>
            <a:r>
              <a:rPr lang="ru-RU" dirty="0"/>
              <a:t>.</a:t>
            </a:r>
          </a:p>
          <a:p>
            <a:r>
              <a:rPr lang="ru-RU" dirty="0"/>
              <a:t>Учёный скончался у себя дома в </a:t>
            </a:r>
            <a:r>
              <a:rPr lang="ru-RU" dirty="0">
                <a:hlinkClick r:id="rId5" tooltip="Кембридж"/>
              </a:rPr>
              <a:t>Кембридже</a:t>
            </a:r>
            <a:r>
              <a:rPr lang="ru-RU" dirty="0"/>
              <a:t> 13 июля 1924 года, на 82 году жизни. Похоронен на приходском кладбище кембриджской церкви Вознесения.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665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lfred Marsha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822" y="0"/>
            <a:ext cx="6008915" cy="6874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988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0826" y="0"/>
            <a:ext cx="9905998" cy="1478570"/>
          </a:xfrm>
        </p:spPr>
        <p:txBody>
          <a:bodyPr/>
          <a:lstStyle/>
          <a:p>
            <a:r>
              <a:rPr lang="ru-RU" dirty="0"/>
              <a:t>Карл Маркс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6265" y="676894"/>
            <a:ext cx="11645735" cy="6181105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Карл </a:t>
            </a:r>
            <a:r>
              <a:rPr lang="ru-RU" dirty="0" err="1"/>
              <a:t>Ге́нрих</a:t>
            </a:r>
            <a:r>
              <a:rPr lang="ru-RU" dirty="0"/>
              <a:t> Маркс (нем. </a:t>
            </a:r>
            <a:r>
              <a:rPr lang="ru-RU" dirty="0" err="1"/>
              <a:t>Karl</a:t>
            </a:r>
            <a:r>
              <a:rPr lang="ru-RU" dirty="0"/>
              <a:t> </a:t>
            </a:r>
            <a:r>
              <a:rPr lang="ru-RU" dirty="0" err="1"/>
              <a:t>Heinrich</a:t>
            </a:r>
            <a:r>
              <a:rPr lang="ru-RU" dirty="0"/>
              <a:t> </a:t>
            </a:r>
            <a:r>
              <a:rPr lang="ru-RU" dirty="0" err="1"/>
              <a:t>Marx</a:t>
            </a:r>
            <a:r>
              <a:rPr lang="ru-RU" dirty="0"/>
              <a:t>; 5 мая 1818 года, Трир — 14 марта 1883 года, Лондон) — немецкий философ[8][9], социолог[8][9], экономист[8][9], писатель, поэт[10], политический журналист[11], общественный деятель[11]. Друг и единомышленник Фридриха Энгельса, в соавторстве с которым написал «Манифест коммунистической партии» (1848 год). Автор классического научного труда по политической экономии «Капитал. Критика политической экономии» (1867 год).</a:t>
            </a:r>
          </a:p>
          <a:p>
            <a:endParaRPr lang="ru-RU" dirty="0"/>
          </a:p>
          <a:p>
            <a:r>
              <a:rPr lang="ru-RU" dirty="0"/>
              <a:t>На основе его творчества появились следующие направления:</a:t>
            </a:r>
          </a:p>
          <a:p>
            <a:endParaRPr lang="ru-RU" dirty="0"/>
          </a:p>
          <a:p>
            <a:r>
              <a:rPr lang="ru-RU" dirty="0"/>
              <a:t>В науке — научный метод материалистической диалектики.</a:t>
            </a:r>
          </a:p>
          <a:p>
            <a:r>
              <a:rPr lang="ru-RU" dirty="0"/>
              <a:t>В философии — материалистическое понимание философии Гегеля.</a:t>
            </a:r>
          </a:p>
          <a:p>
            <a:r>
              <a:rPr lang="ru-RU" dirty="0"/>
              <a:t>В социально-гуманитарных науках — материалистическое понимание истории культуры.</a:t>
            </a:r>
          </a:p>
          <a:p>
            <a:r>
              <a:rPr lang="ru-RU" dirty="0"/>
              <a:t>В социальной практике и современных социально-гуманитарных науках — научный социализм, первая научная теория классовой борьбы[12].</a:t>
            </a:r>
          </a:p>
          <a:p>
            <a:r>
              <a:rPr lang="ru-RU" dirty="0"/>
              <a:t>В экономике — научная критика политической экономии, первая научная теория прибавочной стоимости.</a:t>
            </a:r>
          </a:p>
          <a:p>
            <a:r>
              <a:rPr lang="ru-RU" dirty="0"/>
              <a:t>Все эти направления совокупно имеют название «марксизм» и являются основой коммунистического движения.</a:t>
            </a:r>
          </a:p>
        </p:txBody>
      </p:sp>
    </p:spTree>
    <p:extLst>
      <p:ext uri="{BB962C8B-B14F-4D97-AF65-F5344CB8AC3E}">
        <p14:creationId xmlns:p14="http://schemas.microsoft.com/office/powerpoint/2010/main" val="155191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Karl Marx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886" y="0"/>
            <a:ext cx="7183376" cy="6881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464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900igr.net/up/datas/97432/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2734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Контур</Template>
  <TotalTime>95</TotalTime>
  <Words>372</Words>
  <Application>Microsoft Office PowerPoint</Application>
  <PresentationFormat>Произвольный</PresentationFormat>
  <Paragraphs>39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Контур</vt:lpstr>
      <vt:lpstr>Экономическая сфера жизни общества</vt:lpstr>
      <vt:lpstr>Интересные факты</vt:lpstr>
      <vt:lpstr>Презентация PowerPoint</vt:lpstr>
      <vt:lpstr>Известные люди</vt:lpstr>
      <vt:lpstr>Альфред Маршалл  </vt:lpstr>
      <vt:lpstr>Презентация PowerPoint</vt:lpstr>
      <vt:lpstr>Карл Маркс  </vt:lpstr>
      <vt:lpstr>Презентация PowerPoint</vt:lpstr>
      <vt:lpstr>Презентация PowerPoint</vt:lpstr>
      <vt:lpstr>Экономическая сфера кратко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Экономическая сфера жизни общества</dc:title>
  <dc:creator>Пользователь Windows</dc:creator>
  <cp:lastModifiedBy>User</cp:lastModifiedBy>
  <cp:revision>9</cp:revision>
  <dcterms:created xsi:type="dcterms:W3CDTF">2017-12-05T12:49:28Z</dcterms:created>
  <dcterms:modified xsi:type="dcterms:W3CDTF">2017-12-12T23:03:05Z</dcterms:modified>
</cp:coreProperties>
</file>